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1" r:id="rId2"/>
    <p:sldId id="282" r:id="rId3"/>
    <p:sldId id="275" r:id="rId4"/>
    <p:sldId id="276" r:id="rId5"/>
    <p:sldId id="277" r:id="rId6"/>
    <p:sldId id="271" r:id="rId7"/>
    <p:sldId id="278" r:id="rId8"/>
    <p:sldId id="279" r:id="rId9"/>
    <p:sldId id="273" r:id="rId10"/>
    <p:sldId id="285" r:id="rId11"/>
    <p:sldId id="286" r:id="rId12"/>
    <p:sldId id="270" r:id="rId13"/>
    <p:sldId id="284" r:id="rId14"/>
    <p:sldId id="283" r:id="rId15"/>
    <p:sldId id="265" r:id="rId16"/>
    <p:sldId id="272" r:id="rId17"/>
    <p:sldId id="256" r:id="rId18"/>
    <p:sldId id="257" r:id="rId19"/>
    <p:sldId id="259" r:id="rId20"/>
    <p:sldId id="264" r:id="rId21"/>
    <p:sldId id="260" r:id="rId22"/>
    <p:sldId id="261" r:id="rId23"/>
    <p:sldId id="262" r:id="rId24"/>
    <p:sldId id="263" r:id="rId25"/>
    <p:sldId id="266" r:id="rId26"/>
    <p:sldId id="267" r:id="rId27"/>
    <p:sldId id="274" r:id="rId28"/>
    <p:sldId id="268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2"/>
    <p:restoredTop sz="87138"/>
  </p:normalViewPr>
  <p:slideViewPr>
    <p:cSldViewPr snapToGrid="0" snapToObjects="1">
      <p:cViewPr varScale="1">
        <p:scale>
          <a:sx n="187" d="100"/>
          <a:sy n="187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141B9-2B44-6D4A-AD39-CAEA1DB1D4ED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2F69D-5862-E54C-8BF4-6BE90188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 HAS AN EXPLAINER FOR THIS WONKY TOTAL EVENT RATE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3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3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7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5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1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at Chandra Time 714627954.9676153660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at Chandra Time 714627954.9676153660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7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at Chandra Time 714627954.9676153660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2F69D-5862-E54C-8BF4-6BE9018871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94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EF56-C60B-AE45-80D0-EBB52DA84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BBC9A-DE5C-7247-B391-680FBAEC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00900-28F9-614F-BE88-E135662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D188F-E633-544E-A26D-D4288605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5E19D-D154-9C4C-A4FE-9EB4F508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4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2BE1-4FA0-7649-93AB-92C0F4DC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489B-7B55-DB49-90E3-A1D32CF3A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F8983-FFF6-674B-A66E-D344487E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07FA-AEB6-FB4E-8742-5F45309A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5F93-46C9-FC43-96D0-698B898C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2617B-343E-B245-A6B7-FF3B1F2C3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55ED2-CFEA-A243-A661-8E2055657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736A1-E412-304C-A168-9130D778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464A-32BC-8543-B6CB-3D4F9DE3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D9272-914F-FE46-90C0-DA87CC09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3ADD-38F5-AA48-A6DE-A268BC9F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7152-2433-4143-9719-10197EF6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8094A-8B1F-5D43-AFE0-B386D3CF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0008-AE38-0D40-9568-6C2F5745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486C-876C-9A4B-841D-D7C851D1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4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99C7-BA7C-A341-872A-B42490EE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B6035-2222-6547-9089-E06785685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B8DD-E603-4C4F-89FE-15271220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F240B-474A-1141-A9A8-43AF806E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7FCA7-637C-134B-8675-1A842244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8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EF39-6A11-954D-8C9A-E4BF5006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7324-1F54-0144-A329-D1E45D28F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3B2F5-FFC0-764E-857F-FFC4BF14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FBB84-6B17-5545-9382-3E2E0C6D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23F23-C4C8-2B44-A0C5-C25DE79E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69639-5236-C94E-ABA1-BAE6E8BF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A6AA-AE3E-224D-A5B7-DF8999904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5000-D995-154A-9CD4-0A27BE02B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DF30B-5E9F-C247-92C8-8BE2ADE29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CAD54-2172-F548-9D2B-3B9981C96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B7D0B-BD4B-F448-A5D6-34A2E9E48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39737-D1F1-B949-9824-46F79E4F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AE56F-FADF-FC41-B04D-E2FD1E2F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AE4D8-3683-3345-81F3-31AB06A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E002-3F79-874D-AE84-F47F685A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2D42D-4E13-4342-A065-EFDD8A0A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8613E-CA4B-334A-BD1C-82F2EDA2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7C580-AEBC-7544-B3E0-9974151D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3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EB68F-B14A-0A41-8E97-D544AF1A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F6869-0306-1B40-A8C3-2F38A344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2BBDE-B67B-7246-ABDF-BF4C624D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E9AD-209A-794C-BE00-B3B321FE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86C24-3CFB-644C-B0F4-517E3060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8740C-EC7D-7144-A457-CA0032BB0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7DCA9-C039-7045-BA0E-C9F586E6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A5658-D2C5-9E41-9CD1-6EE690B4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AE8C1-1EBC-BE4A-B7CC-F1BA96D0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7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09C8-08BD-904F-80E6-07E28389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8D349-8B02-0F41-AF30-BD00E737A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2C6A8-76E1-E448-9DF1-4A066B38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19069-39DB-D54E-9311-6E678486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0CE9B-B7C8-B347-BEEC-031660E7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9EACF-7996-134D-BCEB-001B0ED5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B24701-2782-4A43-80A1-CF7F9555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9DEF5-75FC-DA43-A49F-BAD260EA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95745-7652-8445-8749-5D83625FD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7FB1-ADF0-CA48-8FE9-396024ACB01E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51D5-7472-F747-BE4C-31506C950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5E59F-2092-4548-B811-04C1369A8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C9685-1DE9-7645-B377-7F4A10AE7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3E90E7D-6797-6E40-8800-232DD7E2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18" y="6045461"/>
            <a:ext cx="3906120" cy="657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D4F1C-5127-3A4A-963A-FDE4BAD20A79}"/>
              </a:ext>
            </a:extLst>
          </p:cNvPr>
          <p:cNvSpPr txBox="1"/>
          <p:nvPr/>
        </p:nvSpPr>
        <p:spPr>
          <a:xfrm>
            <a:off x="2927153" y="2798058"/>
            <a:ext cx="63376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HELVETICA OBLIQUE" pitchFamily="2" charset="0"/>
              </a:rPr>
              <a:t>Chandra X-ray Observatory</a:t>
            </a:r>
          </a:p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HRC Anomaly on 24 August 2020</a:t>
            </a:r>
          </a:p>
          <a:p>
            <a:pPr algn="ctr"/>
            <a:endParaRPr lang="en-US" i="1" dirty="0">
              <a:solidFill>
                <a:schemeClr val="bg2">
                  <a:lumMod val="25000"/>
                </a:schemeClr>
              </a:solidFill>
              <a:latin typeface="HELVETICA OBLIQUE" pitchFamily="2" charset="0"/>
            </a:endParaRPr>
          </a:p>
          <a:p>
            <a:pPr algn="ctr"/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HELVETICA OBLIQUE" pitchFamily="2" charset="0"/>
              </a:rPr>
              <a:t>Preliminary Findings &amp; Recommended Actions</a:t>
            </a:r>
          </a:p>
          <a:p>
            <a:pPr algn="ctr"/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HELVETICA LIGHT OBLIQUE" panose="020B0403020202020204" pitchFamily="34" charset="0"/>
              </a:rPr>
              <a:t>Chandra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HELVETICA OBLIQUE" pitchFamily="2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Community Briefing, 26 August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6B21C-AAC0-1C46-8CDB-2589707520B3}"/>
              </a:ext>
            </a:extLst>
          </p:cNvPr>
          <p:cNvSpPr/>
          <p:nvPr/>
        </p:nvSpPr>
        <p:spPr>
          <a:xfrm>
            <a:off x="308078" y="6070513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HRC Operations Team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9B62F-E960-594E-9A74-592B50C9EB4F}"/>
              </a:ext>
            </a:extLst>
          </p:cNvPr>
          <p:cNvSpPr/>
          <p:nvPr/>
        </p:nvSpPr>
        <p:spPr>
          <a:xfrm>
            <a:off x="308078" y="6358354"/>
            <a:ext cx="6405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D.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Patnaude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, R. Kraft, P.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Nulsen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, G. Tremblay, T.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Gauron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, A.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Kenter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, G. Austin, J. Chappell</a:t>
            </a:r>
          </a:p>
        </p:txBody>
      </p:sp>
    </p:spTree>
    <p:extLst>
      <p:ext uri="{BB962C8B-B14F-4D97-AF65-F5344CB8AC3E}">
        <p14:creationId xmlns:p14="http://schemas.microsoft.com/office/powerpoint/2010/main" val="320394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E49E8-FAC2-6C46-ACC6-51FF4D2F9624}"/>
              </a:ext>
            </a:extLst>
          </p:cNvPr>
          <p:cNvSpPr txBox="1">
            <a:spLocks/>
          </p:cNvSpPr>
          <p:nvPr/>
        </p:nvSpPr>
        <p:spPr>
          <a:xfrm>
            <a:off x="838200" y="1686112"/>
            <a:ext cx="10515600" cy="4580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The HRC team recommends that we </a:t>
            </a:r>
            <a:r>
              <a:rPr lang="en-US" sz="2200" b="1" dirty="0">
                <a:solidFill>
                  <a:schemeClr val="accent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attempt a reset of the Side A electronics on the +/- 15 V power supply</a:t>
            </a:r>
            <a:br>
              <a:rPr lang="en-US" sz="2200" b="1" dirty="0">
                <a:solidFill>
                  <a:schemeClr val="accent1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2200" b="1" dirty="0">
              <a:solidFill>
                <a:schemeClr val="accent1"/>
              </a:solidFill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A CAP for this procedure is now written and ready for review. It is straightforward, and has back-out pathways at several steps. </a:t>
            </a:r>
            <a:b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Pending a successful CAP review today, we are ready to execute it tonight (pending DSN availability). </a:t>
            </a:r>
            <a:b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The procedure is considered low-risk and reversible. Chances of causing damage to the instrument are very low. </a:t>
            </a:r>
            <a:b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If a Side A reset does not return voltages to nominal values, we will execute SCS 41 to power off the instrument again and make plans to swap to Side B. </a:t>
            </a:r>
          </a:p>
          <a:p>
            <a:pPr lvl="2"/>
            <a:r>
              <a:rPr lang="en-US" sz="1500" b="1" dirty="0">
                <a:latin typeface="HELVETICA LIGHT" panose="020B0403020202020204" pitchFamily="34" charset="0"/>
                <a:cs typeface="Arial" panose="020B0604020202020204" pitchFamily="34" charset="0"/>
              </a:rPr>
              <a:t>We have already begun preparing an activity for a swap to Side B</a:t>
            </a:r>
          </a:p>
          <a:p>
            <a:pPr marL="457200" lvl="1" indent="0">
              <a:buNone/>
            </a:pPr>
            <a:br>
              <a:rPr lang="en-US" sz="18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999D9-CCC6-4843-B35F-1B815ADAE386}"/>
              </a:ext>
            </a:extLst>
          </p:cNvPr>
          <p:cNvSpPr/>
          <p:nvPr/>
        </p:nvSpPr>
        <p:spPr>
          <a:xfrm>
            <a:off x="838200" y="1046534"/>
            <a:ext cx="4121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Recommended actions</a:t>
            </a:r>
          </a:p>
        </p:txBody>
      </p:sp>
    </p:spTree>
    <p:extLst>
      <p:ext uri="{BB962C8B-B14F-4D97-AF65-F5344CB8AC3E}">
        <p14:creationId xmlns:p14="http://schemas.microsoft.com/office/powerpoint/2010/main" val="236324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E49E8-FAC2-6C46-ACC6-51FF4D2F9624}"/>
              </a:ext>
            </a:extLst>
          </p:cNvPr>
          <p:cNvSpPr txBox="1">
            <a:spLocks/>
          </p:cNvSpPr>
          <p:nvPr/>
        </p:nvSpPr>
        <p:spPr>
          <a:xfrm>
            <a:off x="546897" y="1138912"/>
            <a:ext cx="10515600" cy="4580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Resetting Side A is </a:t>
            </a:r>
            <a:r>
              <a:rPr lang="en-US" sz="2200" b="1" i="1" dirty="0">
                <a:latin typeface="HELVETICA LIGHT" panose="020B0403020202020204" pitchFamily="34" charset="0"/>
                <a:cs typeface="Arial" panose="020B0604020202020204" pitchFamily="34" charset="0"/>
              </a:rPr>
              <a:t>lower risk</a:t>
            </a:r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 than swapping to Side B</a:t>
            </a:r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HELVETICA LIGHT" panose="020B0403020202020204" pitchFamily="34" charset="0"/>
                <a:cs typeface="Arial" panose="020B0604020202020204" pitchFamily="34" charset="0"/>
              </a:rPr>
              <a:t>This is a straightforward path to resumption of science. </a:t>
            </a:r>
            <a:br>
              <a:rPr lang="en-US" sz="14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Swapping to Side B is a </a:t>
            </a:r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more complicated intervention</a:t>
            </a:r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800" i="1" dirty="0">
                <a:latin typeface="HELVETICA LIGHT" panose="020B0403020202020204" pitchFamily="34" charset="0"/>
                <a:cs typeface="Arial" panose="020B0604020202020204" pitchFamily="34" charset="0"/>
              </a:rPr>
              <a:t>The work required would be roughly equivalent to re-doing orbital activation</a:t>
            </a:r>
            <a:br>
              <a:rPr lang="en-US" sz="1800" i="1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1800" i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Swapping to Side B </a:t>
            </a:r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carries significantly more risk</a:t>
            </a:r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800" i="1" dirty="0">
                <a:latin typeface="HELVETICA LIGHT" panose="020B0403020202020204" pitchFamily="34" charset="0"/>
                <a:cs typeface="Arial" panose="020B0604020202020204" pitchFamily="34" charset="0"/>
              </a:rPr>
              <a:t>It requires movement of a physical relay switch that has not moved in 20 years</a:t>
            </a:r>
          </a:p>
          <a:p>
            <a:pPr marL="457200" lvl="1" indent="0">
              <a:buNone/>
            </a:pPr>
            <a:endParaRPr lang="en-US" sz="1800" i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“Two plans are better than one”</a:t>
            </a:r>
          </a:p>
          <a:p>
            <a:pPr lvl="1"/>
            <a:r>
              <a:rPr lang="en-US" sz="1800" dirty="0">
                <a:latin typeface="HELVETICA LIGHT" panose="020B0403020202020204" pitchFamily="34" charset="0"/>
                <a:cs typeface="Arial" panose="020B0604020202020204" pitchFamily="34" charset="0"/>
              </a:rPr>
              <a:t>If our attempt to reset Side A fails, we can then move to “plan B”, and swap to the redundant side.</a:t>
            </a:r>
          </a:p>
          <a:p>
            <a:pPr lvl="1"/>
            <a:endParaRPr lang="en-US" sz="18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Attempting to reset Side A first is a low-risk intervention</a:t>
            </a:r>
          </a:p>
          <a:p>
            <a:pPr lvl="1"/>
            <a:r>
              <a:rPr lang="en-US" sz="1800" dirty="0">
                <a:latin typeface="HELVETICA LIGHT" panose="020B0403020202020204" pitchFamily="34" charset="0"/>
                <a:cs typeface="Arial" panose="020B0604020202020204" pitchFamily="34" charset="0"/>
              </a:rPr>
              <a:t>The CAP is already developed and ready for CAP review and potential execution </a:t>
            </a:r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tonight</a:t>
            </a:r>
          </a:p>
          <a:p>
            <a:pPr lvl="1"/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We will learn more about the state of the instrument, and test possible hypotheses</a:t>
            </a:r>
          </a:p>
          <a:p>
            <a:pPr lvl="1"/>
            <a:r>
              <a:rPr lang="en-US" sz="1800" b="1" dirty="0">
                <a:latin typeface="HELVETICA LIGHT" panose="020B0403020202020204" pitchFamily="34" charset="0"/>
                <a:cs typeface="Arial" panose="020B0604020202020204" pitchFamily="34" charset="0"/>
              </a:rPr>
              <a:t>We have clean “back-out” pathways at every step in the CAP. </a:t>
            </a:r>
            <a:endParaRPr lang="en-US" sz="18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 </a:t>
            </a:r>
            <a:br>
              <a:rPr lang="en-US" sz="2200" i="1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2200" i="1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999D9-CCC6-4843-B35F-1B815ADAE386}"/>
              </a:ext>
            </a:extLst>
          </p:cNvPr>
          <p:cNvSpPr/>
          <p:nvPr/>
        </p:nvSpPr>
        <p:spPr>
          <a:xfrm>
            <a:off x="405660" y="527112"/>
            <a:ext cx="5690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Why is a Side A reset preferred?</a:t>
            </a:r>
          </a:p>
        </p:txBody>
      </p:sp>
    </p:spTree>
    <p:extLst>
      <p:ext uri="{BB962C8B-B14F-4D97-AF65-F5344CB8AC3E}">
        <p14:creationId xmlns:p14="http://schemas.microsoft.com/office/powerpoint/2010/main" val="301101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88F56-35F3-9042-8CC9-3E9979BB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683" y="2766218"/>
            <a:ext cx="10515600" cy="1325563"/>
          </a:xfrm>
        </p:spPr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55183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558FEA-0D77-934C-B7A1-284F3E5B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55" y="1184752"/>
            <a:ext cx="6460490" cy="448849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A2755C-098E-594E-B80B-8A94490E8664}"/>
              </a:ext>
            </a:extLst>
          </p:cNvPr>
          <p:cNvSpPr/>
          <p:nvPr/>
        </p:nvSpPr>
        <p:spPr>
          <a:xfrm>
            <a:off x="3048000" y="5384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Arial" panose="020B0604020202020204" pitchFamily="34" charset="0"/>
              </a:rPr>
              <a:t>Side B Electronics are identical to Side A</a:t>
            </a:r>
            <a:br>
              <a:rPr lang="en-US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3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E49E8-FAC2-6C46-ACC6-51FF4D2F9624}"/>
              </a:ext>
            </a:extLst>
          </p:cNvPr>
          <p:cNvSpPr txBox="1">
            <a:spLocks/>
          </p:cNvSpPr>
          <p:nvPr/>
        </p:nvSpPr>
        <p:spPr>
          <a:xfrm>
            <a:off x="540073" y="2392680"/>
            <a:ext cx="10515600" cy="4163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At Monday morning’s (BOT 9:45am EST) comm pass, HRC limit violations were noted in the +15V and -15V bus voltage monitors</a:t>
            </a:r>
            <a:b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CEA box temp showed caution high violation</a:t>
            </a:r>
          </a:p>
          <a:p>
            <a:pPr marL="0" indent="0">
              <a:buNone/>
            </a:pPr>
            <a:endParaRPr lang="en-US" sz="24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HRC was not observing and was at half voltage (as expected). Selected detector was HRC-I. Shield rates were nominal. </a:t>
            </a:r>
            <a:b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HRC has not observed in the past ~week. Telemetry in the last week has looked normal (until today).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999D9-CCC6-4843-B35F-1B815ADAE386}"/>
              </a:ext>
            </a:extLst>
          </p:cNvPr>
          <p:cNvSpPr/>
          <p:nvPr/>
        </p:nvSpPr>
        <p:spPr>
          <a:xfrm>
            <a:off x="418538" y="1461254"/>
            <a:ext cx="335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Timeline of Events</a:t>
            </a:r>
          </a:p>
        </p:txBody>
      </p:sp>
    </p:spTree>
    <p:extLst>
      <p:ext uri="{BB962C8B-B14F-4D97-AF65-F5344CB8AC3E}">
        <p14:creationId xmlns:p14="http://schemas.microsoft.com/office/powerpoint/2010/main" val="322968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B54595-86DD-714B-BDAB-3AD7855D0BA5}"/>
              </a:ext>
            </a:extLst>
          </p:cNvPr>
          <p:cNvSpPr txBox="1">
            <a:spLocks/>
          </p:cNvSpPr>
          <p:nvPr/>
        </p:nvSpPr>
        <p:spPr>
          <a:xfrm>
            <a:off x="364813" y="2438400"/>
            <a:ext cx="10515600" cy="4163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morning (BOT 9:45am EST) comm pass,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HRC limit violations were noted in the +15V and -15V bus voltage monitors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CEA box temp showed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caution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high violation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HRC was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observing and was at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half voltage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(as expected). Selected detector was HRC-I. Shield rates were nominal.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HRC has not observed in the past ~week. Telemetry in the last week has looked normal (until today).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60A822-12B4-E247-8F93-166B626D784C}"/>
              </a:ext>
            </a:extLst>
          </p:cNvPr>
          <p:cNvSpPr txBox="1">
            <a:spLocks/>
          </p:cNvSpPr>
          <p:nvPr/>
        </p:nvSpPr>
        <p:spPr>
          <a:xfrm>
            <a:off x="364814" y="5606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Chandra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community briefing from the HRC team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A0132C-FC49-8D41-B799-9253375A68D0}"/>
              </a:ext>
            </a:extLst>
          </p:cNvPr>
          <p:cNvSpPr/>
          <p:nvPr/>
        </p:nvSpPr>
        <p:spPr>
          <a:xfrm>
            <a:off x="3974566" y="1429389"/>
            <a:ext cx="3296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TIMELINE</a:t>
            </a:r>
          </a:p>
        </p:txBody>
      </p:sp>
    </p:spTree>
    <p:extLst>
      <p:ext uri="{BB962C8B-B14F-4D97-AF65-F5344CB8AC3E}">
        <p14:creationId xmlns:p14="http://schemas.microsoft.com/office/powerpoint/2010/main" val="41631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B54595-86DD-714B-BDAB-3AD7855D0BA5}"/>
              </a:ext>
            </a:extLst>
          </p:cNvPr>
          <p:cNvSpPr txBox="1">
            <a:spLocks/>
          </p:cNvSpPr>
          <p:nvPr/>
        </p:nvSpPr>
        <p:spPr>
          <a:xfrm>
            <a:off x="364814" y="2126167"/>
            <a:ext cx="10515600" cy="500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FA6 heater manually commanded off at 10:38 AM local, because the +5V bus was still on (i.e., the HRC was still largely powered-up). Instrument team recommended to turn the heater off.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Around 11:10 AM,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SCS 107 and SCS 41 were manually run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safe the instrument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FA6 heater was re-enabled.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Since the morning briefing, the HRC team has been working to analyze the issue and suggest potential next actions.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60A822-12B4-E247-8F93-166B626D784C}"/>
              </a:ext>
            </a:extLst>
          </p:cNvPr>
          <p:cNvSpPr txBox="1">
            <a:spLocks/>
          </p:cNvSpPr>
          <p:nvPr/>
        </p:nvSpPr>
        <p:spPr>
          <a:xfrm>
            <a:off x="364814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 TAKEN</a:t>
            </a:r>
          </a:p>
        </p:txBody>
      </p:sp>
    </p:spTree>
    <p:extLst>
      <p:ext uri="{BB962C8B-B14F-4D97-AF65-F5344CB8AC3E}">
        <p14:creationId xmlns:p14="http://schemas.microsoft.com/office/powerpoint/2010/main" val="126088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5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95366-D6DC-354D-8ED1-EA0455B5A79C}"/>
              </a:ext>
            </a:extLst>
          </p:cNvPr>
          <p:cNvSpPr txBox="1"/>
          <p:nvPr/>
        </p:nvSpPr>
        <p:spPr>
          <a:xfrm>
            <a:off x="8812839" y="908392"/>
            <a:ext cx="30985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HRC telemetry prior to event has been normal.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HRC has not observed in the past week.</a:t>
            </a: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D16F01-D228-214C-B863-ED8446811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r="2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768F2E-41D1-2B45-8E4F-345FD2D5E9DF}"/>
              </a:ext>
            </a:extLst>
          </p:cNvPr>
          <p:cNvSpPr txBox="1"/>
          <p:nvPr/>
        </p:nvSpPr>
        <p:spPr>
          <a:xfrm>
            <a:off x="493354" y="5617055"/>
            <a:ext cx="9968862" cy="1859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Full-resolution Ska data from August 21-24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4BC9F3-8183-A247-AB3E-395CD4E2D7B2}"/>
              </a:ext>
            </a:extLst>
          </p:cNvPr>
          <p:cNvSpPr/>
          <p:nvPr/>
        </p:nvSpPr>
        <p:spPr>
          <a:xfrm>
            <a:off x="3875438" y="462904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-15 V Bus Monitor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93C821-B638-2146-9A37-BF84029F00B9}"/>
              </a:ext>
            </a:extLst>
          </p:cNvPr>
          <p:cNvSpPr/>
          <p:nvPr/>
        </p:nvSpPr>
        <p:spPr>
          <a:xfrm>
            <a:off x="4006967" y="135216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+15 V Bus Monitor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291247-E3A1-AF4A-8639-C010AE6F697E}"/>
              </a:ext>
            </a:extLst>
          </p:cNvPr>
          <p:cNvSpPr/>
          <p:nvPr/>
        </p:nvSpPr>
        <p:spPr>
          <a:xfrm>
            <a:off x="4006967" y="217939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V Bus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5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768F2E-41D1-2B45-8E4F-345FD2D5E9DF}"/>
              </a:ext>
            </a:extLst>
          </p:cNvPr>
          <p:cNvSpPr txBox="1"/>
          <p:nvPr/>
        </p:nvSpPr>
        <p:spPr>
          <a:xfrm>
            <a:off x="493354" y="5617055"/>
            <a:ext cx="9968862" cy="1859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Full-resolution Ska data from August 21-24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1E45A6-9EFC-8F4A-B4FD-B1A2F915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195"/>
            <a:ext cx="12192000" cy="6127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FD2DB-4252-BF4D-AFED-5579617AE395}"/>
              </a:ext>
            </a:extLst>
          </p:cNvPr>
          <p:cNvSpPr txBox="1"/>
          <p:nvPr/>
        </p:nvSpPr>
        <p:spPr>
          <a:xfrm>
            <a:off x="1385180" y="111514"/>
            <a:ext cx="1111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Step change in telemetry 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August 24 03:45:54 UTC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34B3E3-A238-684B-9062-2DE56428908D}"/>
              </a:ext>
            </a:extLst>
          </p:cNvPr>
          <p:cNvSpPr/>
          <p:nvPr/>
        </p:nvSpPr>
        <p:spPr>
          <a:xfrm>
            <a:off x="2562686" y="544432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-15 V Bus Monitor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A8D944-61A6-F940-B901-A07AE08F3464}"/>
              </a:ext>
            </a:extLst>
          </p:cNvPr>
          <p:cNvSpPr/>
          <p:nvPr/>
        </p:nvSpPr>
        <p:spPr>
          <a:xfrm>
            <a:off x="2562686" y="131594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+15 V Bus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2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49CD90-9ECF-E444-983C-F6DE2227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693"/>
            <a:ext cx="12192000" cy="66986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BDFDDD-25A0-8841-8D6C-C3A92E10EA20}"/>
              </a:ext>
            </a:extLst>
          </p:cNvPr>
          <p:cNvSpPr/>
          <p:nvPr/>
        </p:nvSpPr>
        <p:spPr>
          <a:xfrm>
            <a:off x="2562687" y="1044342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+15 V Bus Monitor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12829-23B5-D447-8899-99E2613977C0}"/>
              </a:ext>
            </a:extLst>
          </p:cNvPr>
          <p:cNvSpPr/>
          <p:nvPr/>
        </p:nvSpPr>
        <p:spPr>
          <a:xfrm>
            <a:off x="2562686" y="544432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-15 V Bus Monitor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13362-E6CA-7D44-8FAE-746723A71B11}"/>
              </a:ext>
            </a:extLst>
          </p:cNvPr>
          <p:cNvSpPr txBox="1"/>
          <p:nvPr/>
        </p:nvSpPr>
        <p:spPr>
          <a:xfrm>
            <a:off x="2245259" y="4479678"/>
            <a:ext cx="1111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Step change in telemetry at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August 24 03:45:54 UTC</a:t>
            </a:r>
          </a:p>
        </p:txBody>
      </p:sp>
    </p:spTree>
    <p:extLst>
      <p:ext uri="{BB962C8B-B14F-4D97-AF65-F5344CB8AC3E}">
        <p14:creationId xmlns:p14="http://schemas.microsoft.com/office/powerpoint/2010/main" val="41743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E49E8-FAC2-6C46-ACC6-51FF4D2F9624}"/>
              </a:ext>
            </a:extLst>
          </p:cNvPr>
          <p:cNvSpPr txBox="1">
            <a:spLocks/>
          </p:cNvSpPr>
          <p:nvPr/>
        </p:nvSpPr>
        <p:spPr>
          <a:xfrm>
            <a:off x="540073" y="770554"/>
            <a:ext cx="10515600" cy="4580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At the start of Monday morning’s comm pass, HRC limit violations were noted in the +15V and -15V bus voltage monitors. </a:t>
            </a:r>
            <a:b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At the time, the HRC was </a:t>
            </a:r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not</a:t>
            </a:r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 observing and was at </a:t>
            </a:r>
            <a:r>
              <a:rPr lang="en-US" sz="2200" b="1" dirty="0">
                <a:latin typeface="HELVETICA LIGHT" panose="020B0403020202020204" pitchFamily="34" charset="0"/>
                <a:cs typeface="Arial" panose="020B0604020202020204" pitchFamily="34" charset="0"/>
              </a:rPr>
              <a:t>half voltage </a:t>
            </a:r>
            <a:r>
              <a:rPr lang="en-US" sz="2200" dirty="0">
                <a:latin typeface="HELVETICA LIGHT" panose="020B0403020202020204" pitchFamily="34" charset="0"/>
                <a:cs typeface="Arial" panose="020B0604020202020204" pitchFamily="34" charset="0"/>
              </a:rPr>
              <a:t>(as expected). The selected detector was HRC-I. Shield rates were nominal. The HRC has not observed for the past ~week, and all telemetry prior to the anomaly has been normal.</a:t>
            </a:r>
          </a:p>
          <a:p>
            <a:pPr marL="0" indent="0">
              <a:buNone/>
            </a:pPr>
            <a:b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999D9-CCC6-4843-B35F-1B815ADAE386}"/>
              </a:ext>
            </a:extLst>
          </p:cNvPr>
          <p:cNvSpPr/>
          <p:nvPr/>
        </p:nvSpPr>
        <p:spPr>
          <a:xfrm>
            <a:off x="540073" y="247334"/>
            <a:ext cx="335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Timeline of Events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BD3B45-0A9F-0647-A12B-6FD3D7FD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3" b="-1"/>
          <a:stretch/>
        </p:blipFill>
        <p:spPr>
          <a:xfrm>
            <a:off x="1664589" y="2612726"/>
            <a:ext cx="8266567" cy="4108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99B21D-9310-274A-8846-AB6A078B9AED}"/>
              </a:ext>
            </a:extLst>
          </p:cNvPr>
          <p:cNvSpPr/>
          <p:nvPr/>
        </p:nvSpPr>
        <p:spPr>
          <a:xfrm>
            <a:off x="2739077" y="2929837"/>
            <a:ext cx="3230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Anomaly occurs at 03:45:54 UTC on August 24 </a:t>
            </a:r>
            <a:endParaRPr lang="en-US" sz="1100" b="1" dirty="0">
              <a:latin typeface="HELVETICA LIGHT" panose="020B0403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CED49-8F00-094B-8AFE-5CAD2E35B5D2}"/>
              </a:ext>
            </a:extLst>
          </p:cNvPr>
          <p:cNvCxnSpPr/>
          <p:nvPr/>
        </p:nvCxnSpPr>
        <p:spPr>
          <a:xfrm>
            <a:off x="5890260" y="3060642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E474560-3301-7841-8BB6-328AA5D7FAC3}"/>
              </a:ext>
            </a:extLst>
          </p:cNvPr>
          <p:cNvSpPr/>
          <p:nvPr/>
        </p:nvSpPr>
        <p:spPr>
          <a:xfrm>
            <a:off x="3474563" y="3758819"/>
            <a:ext cx="23471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+15 V bus monitor drops to ~+4 V</a:t>
            </a:r>
            <a:endParaRPr lang="en-US" sz="1100" b="1" dirty="0">
              <a:latin typeface="HELVETICA LIGHT" panose="020B0403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55D62-0475-1A4F-9071-D7B5AEEE7FD1}"/>
              </a:ext>
            </a:extLst>
          </p:cNvPr>
          <p:cNvSpPr/>
          <p:nvPr/>
        </p:nvSpPr>
        <p:spPr>
          <a:xfrm>
            <a:off x="3450755" y="4554774"/>
            <a:ext cx="23471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+-15 V bus monitor drops to ~-2 V</a:t>
            </a:r>
            <a:endParaRPr lang="en-US" sz="1100" b="1" dirty="0">
              <a:latin typeface="HELVETICA LIGHT" panose="020B0403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7A2EBA-2D0B-9D46-953D-764A692ED618}"/>
              </a:ext>
            </a:extLst>
          </p:cNvPr>
          <p:cNvCxnSpPr/>
          <p:nvPr/>
        </p:nvCxnSpPr>
        <p:spPr>
          <a:xfrm>
            <a:off x="5797872" y="3889624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B10EFA-D386-3E47-8E86-D150C9AF89D4}"/>
              </a:ext>
            </a:extLst>
          </p:cNvPr>
          <p:cNvCxnSpPr/>
          <p:nvPr/>
        </p:nvCxnSpPr>
        <p:spPr>
          <a:xfrm>
            <a:off x="5821680" y="4697857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A5547-D5AD-1B4A-A676-5137494791DE}"/>
              </a:ext>
            </a:extLst>
          </p:cNvPr>
          <p:cNvSpPr/>
          <p:nvPr/>
        </p:nvSpPr>
        <p:spPr>
          <a:xfrm>
            <a:off x="6547680" y="4905294"/>
            <a:ext cx="29722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Reading scatter also increases dramatically</a:t>
            </a:r>
            <a:endParaRPr lang="en-US" sz="11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29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EA87CD-B0CB-794E-A37F-8EBB9A97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" y="1129636"/>
            <a:ext cx="10953509" cy="5525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DAA1A-BA37-8448-8A5A-990A78EF006D}"/>
              </a:ext>
            </a:extLst>
          </p:cNvPr>
          <p:cNvSpPr txBox="1"/>
          <p:nvPr/>
        </p:nvSpPr>
        <p:spPr>
          <a:xfrm>
            <a:off x="1191963" y="416964"/>
            <a:ext cx="1111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All voltage monitors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F757D-4054-C649-B10A-3D027EF25680}"/>
              </a:ext>
            </a:extLst>
          </p:cNvPr>
          <p:cNvSpPr/>
          <p:nvPr/>
        </p:nvSpPr>
        <p:spPr>
          <a:xfrm>
            <a:off x="2562686" y="544432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-15 V Bus Monitor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0F923-97D8-2D4F-B4CF-DF132DE0000A}"/>
              </a:ext>
            </a:extLst>
          </p:cNvPr>
          <p:cNvSpPr/>
          <p:nvPr/>
        </p:nvSpPr>
        <p:spPr>
          <a:xfrm>
            <a:off x="2562685" y="2732983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+15 V Bus Monitor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77069-0509-6D43-9DEB-10904AC183F2}"/>
              </a:ext>
            </a:extLst>
          </p:cNvPr>
          <p:cNvSpPr/>
          <p:nvPr/>
        </p:nvSpPr>
        <p:spPr>
          <a:xfrm>
            <a:off x="2562685" y="3773820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Bus Monitor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C104C4-096F-5C40-921C-A0A2DD3D5195}"/>
              </a:ext>
            </a:extLst>
          </p:cNvPr>
          <p:cNvSpPr/>
          <p:nvPr/>
        </p:nvSpPr>
        <p:spPr>
          <a:xfrm>
            <a:off x="2562684" y="1796615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24 V Bus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1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750E34-F197-D04D-A4F2-8E1D5217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355"/>
            <a:ext cx="12192000" cy="6067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13362-E6CA-7D44-8FAE-746723A71B11}"/>
              </a:ext>
            </a:extLst>
          </p:cNvPr>
          <p:cNvSpPr txBox="1"/>
          <p:nvPr/>
        </p:nvSpPr>
        <p:spPr>
          <a:xfrm>
            <a:off x="3888863" y="3429000"/>
            <a:ext cx="1111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CEA Radiator Temperature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57F1C-AA9A-FF47-8BAA-5B7AF5700441}"/>
              </a:ext>
            </a:extLst>
          </p:cNvPr>
          <p:cNvSpPr txBox="1"/>
          <p:nvPr/>
        </p:nvSpPr>
        <p:spPr>
          <a:xfrm>
            <a:off x="7728030" y="1995669"/>
            <a:ext cx="1111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Time of event</a:t>
            </a:r>
          </a:p>
        </p:txBody>
      </p:sp>
    </p:spTree>
    <p:extLst>
      <p:ext uri="{BB962C8B-B14F-4D97-AF65-F5344CB8AC3E}">
        <p14:creationId xmlns:p14="http://schemas.microsoft.com/office/powerpoint/2010/main" val="3766630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2DF65-D8C1-C94E-B290-B5AC7B527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"/>
          <a:stretch/>
        </p:blipFill>
        <p:spPr>
          <a:xfrm>
            <a:off x="0" y="486137"/>
            <a:ext cx="12192000" cy="602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61791-B660-8D4C-A8A6-3D88C83D6778}"/>
              </a:ext>
            </a:extLst>
          </p:cNvPr>
          <p:cNvSpPr txBox="1"/>
          <p:nvPr/>
        </p:nvSpPr>
        <p:spPr>
          <a:xfrm>
            <a:off x="1411881" y="3028889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2DETART (HRC detectors were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DETECTOR EVENT RATE 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1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1142AA-6296-B843-B071-55EE3116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031"/>
            <a:ext cx="12192000" cy="6302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FBCDB5-9567-2345-BC80-60385F960B96}"/>
              </a:ext>
            </a:extLst>
          </p:cNvPr>
          <p:cNvSpPr txBox="1"/>
          <p:nvPr/>
        </p:nvSpPr>
        <p:spPr>
          <a:xfrm>
            <a:off x="3460600" y="1304262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2SHLDART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SHIELD EVENT RATE 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29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013824-CA05-C642-A651-F58E5AABE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39" y="648183"/>
            <a:ext cx="11768722" cy="57989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DACB7-E3EC-794E-BFDD-B1FFEE071DAB}"/>
              </a:ext>
            </a:extLst>
          </p:cNvPr>
          <p:cNvSpPr txBox="1"/>
          <p:nvPr/>
        </p:nvSpPr>
        <p:spPr>
          <a:xfrm>
            <a:off x="1074919" y="149290"/>
            <a:ext cx="1111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2SHLDBRT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E2B64-0100-CF43-A691-44CADB913BB5}"/>
              </a:ext>
            </a:extLst>
          </p:cNvPr>
          <p:cNvSpPr txBox="1"/>
          <p:nvPr/>
        </p:nvSpPr>
        <p:spPr>
          <a:xfrm>
            <a:off x="1990615" y="3028890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2SHLDART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SHIELD EVENT RATE 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9C59E2B2-FDE4-544C-A52E-29D70607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6" y="0"/>
            <a:ext cx="119560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70671-15BA-E345-92A4-3680CC231EEB}"/>
              </a:ext>
            </a:extLst>
          </p:cNvPr>
          <p:cNvSpPr txBox="1"/>
          <p:nvPr/>
        </p:nvSpPr>
        <p:spPr>
          <a:xfrm>
            <a:off x="7106625" y="2744528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2TLEVART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EVENT RATE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0FD33-F8F2-3E4F-8CD8-0ACC5C97A90B}"/>
              </a:ext>
            </a:extLst>
          </p:cNvPr>
          <p:cNvSpPr txBox="1"/>
          <p:nvPr/>
        </p:nvSpPr>
        <p:spPr>
          <a:xfrm>
            <a:off x="1309638" y="1195450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2SHEVART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SHIELD EVENT RATE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E1263-3430-6448-997C-F06DA6B6492F}"/>
              </a:ext>
            </a:extLst>
          </p:cNvPr>
          <p:cNvSpPr txBox="1"/>
          <p:nvPr/>
        </p:nvSpPr>
        <p:spPr>
          <a:xfrm>
            <a:off x="1309637" y="5144346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2VLEVART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 EVENT RATE (ALWAYS ZERO)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6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7679DAE1-1DE5-264F-8488-44C76A4B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C6A81-4627-994A-B571-94A2D81662E1}"/>
              </a:ext>
            </a:extLst>
          </p:cNvPr>
          <p:cNvSpPr txBox="1"/>
          <p:nvPr/>
        </p:nvSpPr>
        <p:spPr>
          <a:xfrm>
            <a:off x="5060541" y="2780742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2TLEVART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EVENT RATE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2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1029DA-6B27-D64E-B9A9-457E38CD5E20}"/>
              </a:ext>
            </a:extLst>
          </p:cNvPr>
          <p:cNvSpPr txBox="1">
            <a:spLocks/>
          </p:cNvSpPr>
          <p:nvPr/>
        </p:nvSpPr>
        <p:spPr>
          <a:xfrm>
            <a:off x="342143" y="16991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ACTIONS</a:t>
            </a:r>
          </a:p>
          <a:p>
            <a:pPr marL="0" indent="0">
              <a:buNone/>
            </a:pP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controlled power-on of the HRC</a:t>
            </a:r>
          </a:p>
          <a:p>
            <a:pPr lvl="1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We will need to work with the FOT on this</a:t>
            </a:r>
          </a:p>
          <a:p>
            <a:pPr lvl="1"/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At this time, we would advise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against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turning the HRC on simply to activate the shield</a:t>
            </a:r>
          </a:p>
        </p:txBody>
      </p:sp>
    </p:spTree>
    <p:extLst>
      <p:ext uri="{BB962C8B-B14F-4D97-AF65-F5344CB8AC3E}">
        <p14:creationId xmlns:p14="http://schemas.microsoft.com/office/powerpoint/2010/main" val="886868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A079C7E5-6EF3-2244-AC3D-FC6DD51B3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29" y="405114"/>
            <a:ext cx="11187804" cy="63718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BA2F5-8564-C74F-843B-64249E47C447}"/>
              </a:ext>
            </a:extLst>
          </p:cNvPr>
          <p:cNvSpPr txBox="1"/>
          <p:nvPr/>
        </p:nvSpPr>
        <p:spPr>
          <a:xfrm>
            <a:off x="8410324" y="2699261"/>
            <a:ext cx="111170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2TLEVART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EVENT RATE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04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6FE179D-8919-7F46-A70F-52084FB9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60"/>
            <a:ext cx="12192000" cy="67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A58670-0FE1-AD47-B036-72127AD1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52" y="0"/>
            <a:ext cx="1040229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73A4FD-BDB0-A944-B07D-FA22BBB92815}"/>
              </a:ext>
            </a:extLst>
          </p:cNvPr>
          <p:cNvSpPr/>
          <p:nvPr/>
        </p:nvSpPr>
        <p:spPr>
          <a:xfrm>
            <a:off x="1409700" y="106680"/>
            <a:ext cx="304038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BBBCD3-54A7-6646-B2FB-60E2D52E2906}"/>
              </a:ext>
            </a:extLst>
          </p:cNvPr>
          <p:cNvSpPr/>
          <p:nvPr/>
        </p:nvSpPr>
        <p:spPr>
          <a:xfrm>
            <a:off x="2012010" y="308550"/>
            <a:ext cx="1835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The full event</a:t>
            </a:r>
          </a:p>
        </p:txBody>
      </p:sp>
    </p:spTree>
    <p:extLst>
      <p:ext uri="{BB962C8B-B14F-4D97-AF65-F5344CB8AC3E}">
        <p14:creationId xmlns:p14="http://schemas.microsoft.com/office/powerpoint/2010/main" val="286804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09E816-F2FF-D845-9D2B-4A206CBB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98" y="0"/>
            <a:ext cx="1053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C5721C8-BBD2-F34F-A246-C8650782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52" y="0"/>
            <a:ext cx="1040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AA7CA56-2E6F-E149-A61B-F2B2DB7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296874"/>
            <a:ext cx="10736180" cy="6264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09616-2A56-324F-A851-AEF227A65BC9}"/>
              </a:ext>
            </a:extLst>
          </p:cNvPr>
          <p:cNvSpPr txBox="1"/>
          <p:nvPr/>
        </p:nvSpPr>
        <p:spPr>
          <a:xfrm>
            <a:off x="1524861" y="4434282"/>
            <a:ext cx="1111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2DETART</a:t>
            </a:r>
          </a:p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 event rate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CE29F-6E8D-6548-82E8-E748E4F88644}"/>
              </a:ext>
            </a:extLst>
          </p:cNvPr>
          <p:cNvSpPr txBox="1"/>
          <p:nvPr/>
        </p:nvSpPr>
        <p:spPr>
          <a:xfrm>
            <a:off x="1441041" y="2100552"/>
            <a:ext cx="1111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2SHLDART</a:t>
            </a:r>
          </a:p>
          <a:p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Shield event rate A</a:t>
            </a:r>
          </a:p>
        </p:txBody>
      </p:sp>
    </p:spTree>
    <p:extLst>
      <p:ext uri="{BB962C8B-B14F-4D97-AF65-F5344CB8AC3E}">
        <p14:creationId xmlns:p14="http://schemas.microsoft.com/office/powerpoint/2010/main" val="132122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C81760-CB47-C243-8361-5FA4E685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8" y="0"/>
            <a:ext cx="1053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7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706527-FD0E-4D4E-A91B-90471DC4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98" y="0"/>
            <a:ext cx="1053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1029DA-6B27-D64E-B9A9-457E38CD5E20}"/>
              </a:ext>
            </a:extLst>
          </p:cNvPr>
          <p:cNvSpPr txBox="1">
            <a:spLocks/>
          </p:cNvSpPr>
          <p:nvPr/>
        </p:nvSpPr>
        <p:spPr>
          <a:xfrm>
            <a:off x="364814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anomaly is due to a problem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with the +/- 15 V power supply bus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Side A</a:t>
            </a:r>
          </a:p>
          <a:p>
            <a:pPr lvl="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problem in the +15 V bus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would also take out the -15 V power supply due to DC-to-DC design</a:t>
            </a: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problem in the -15 V bus would not cause issues with the +15 V bus</a:t>
            </a:r>
          </a:p>
          <a:p>
            <a:pPr lvl="2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There could be a fault in the electronics on this bus</a:t>
            </a:r>
          </a:p>
          <a:p>
            <a:pPr lvl="2"/>
            <a:r>
              <a:rPr lang="en-US" sz="1600" dirty="0">
                <a:latin typeface="HELVETICA LIGHT" panose="020B0403020202020204" pitchFamily="34" charset="0"/>
              </a:rPr>
              <a:t>A load fault that is transient in nature (e.g. an SEL). This should clear with a power cycle.</a:t>
            </a:r>
          </a:p>
          <a:p>
            <a:pPr marL="914400" lvl="2" indent="0">
              <a:buNone/>
            </a:pPr>
            <a:endParaRPr lang="en-US" sz="1600" dirty="0">
              <a:latin typeface="HELVETICA LIGHT" panose="020B0403020202020204" pitchFamily="34" charset="0"/>
            </a:endParaRPr>
          </a:p>
          <a:p>
            <a:pPr marL="914400" lvl="2" indent="0">
              <a:buNone/>
            </a:pPr>
            <a:r>
              <a:rPr lang="en-US" sz="1050" dirty="0">
                <a:latin typeface="HELVETICA LIGHT" panose="020B0403020202020204" pitchFamily="34" charset="0"/>
              </a:rPr>
              <a:t>OR</a:t>
            </a:r>
          </a:p>
          <a:p>
            <a:pPr lvl="2"/>
            <a:r>
              <a:rPr lang="en-US" sz="1600" dirty="0">
                <a:latin typeface="HELVETICA LIGHT" panose="020B0403020202020204" pitchFamily="34" charset="0"/>
              </a:rPr>
              <a:t>A failed component that is dragging down the +15V bus. This would not clear with a power cycle and would require an A/B change somewhere.</a:t>
            </a:r>
          </a:p>
          <a:p>
            <a:pPr lvl="2"/>
            <a:endParaRPr lang="en-US" sz="1600" dirty="0">
              <a:latin typeface="HELVETICA LIGHT" panose="020B0403020202020204" pitchFamily="34" charset="0"/>
            </a:endParaRPr>
          </a:p>
          <a:p>
            <a:pPr marL="914400" lvl="2" indent="0">
              <a:buNone/>
            </a:pPr>
            <a:r>
              <a:rPr lang="en-US" sz="1050" dirty="0">
                <a:latin typeface="HELVETICA LIGHT" panose="020B0403020202020204" pitchFamily="34" charset="0"/>
              </a:rPr>
              <a:t>OR</a:t>
            </a:r>
          </a:p>
          <a:p>
            <a:pPr lvl="2"/>
            <a:r>
              <a:rPr lang="en-US" sz="1600" dirty="0">
                <a:latin typeface="HELVETICA LIGHT" panose="020B0403020202020204" pitchFamily="34" charset="0"/>
              </a:rPr>
              <a:t> A latched-up DC-DC converter may clear with power cycle. Otherwise an A / B swap is indicated.</a:t>
            </a:r>
            <a:endParaRPr lang="en-US" sz="1200" dirty="0">
              <a:latin typeface="HELVETICA LIGHT" panose="020B0403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768F2E-7285-AD40-AFC4-F9B3759B7F17}"/>
              </a:ext>
            </a:extLst>
          </p:cNvPr>
          <p:cNvSpPr/>
          <p:nvPr/>
        </p:nvSpPr>
        <p:spPr>
          <a:xfrm>
            <a:off x="364814" y="1107949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Current Hypotheses</a:t>
            </a:r>
          </a:p>
        </p:txBody>
      </p:sp>
    </p:spTree>
    <p:extLst>
      <p:ext uri="{BB962C8B-B14F-4D97-AF65-F5344CB8AC3E}">
        <p14:creationId xmlns:p14="http://schemas.microsoft.com/office/powerpoint/2010/main" val="1444277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1140</Words>
  <Application>Microsoft Macintosh PowerPoint</Application>
  <PresentationFormat>Widescreen</PresentationFormat>
  <Paragraphs>142</Paragraphs>
  <Slides>29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HELVETICA LIGHT</vt:lpstr>
      <vt:lpstr>HELVETICA LIGHT OBLIQUE</vt:lpstr>
      <vt:lpstr>HELVETICA OBLIQUE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Tremblay</dc:creator>
  <cp:lastModifiedBy>Grant Tremblay</cp:lastModifiedBy>
  <cp:revision>33</cp:revision>
  <dcterms:created xsi:type="dcterms:W3CDTF">2020-08-24T17:34:26Z</dcterms:created>
  <dcterms:modified xsi:type="dcterms:W3CDTF">2020-08-26T00:46:04Z</dcterms:modified>
</cp:coreProperties>
</file>